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4"/>
  </p:notesMasterIdLst>
  <p:sldIdLst>
    <p:sldId id="256" r:id="rId2"/>
    <p:sldId id="260" r:id="rId3"/>
    <p:sldId id="261" r:id="rId4"/>
    <p:sldId id="262" r:id="rId5"/>
    <p:sldId id="263" r:id="rId6"/>
    <p:sldId id="265" r:id="rId7"/>
    <p:sldId id="266" r:id="rId8"/>
    <p:sldId id="267" r:id="rId9"/>
    <p:sldId id="268" r:id="rId10"/>
    <p:sldId id="269" r:id="rId11"/>
    <p:sldId id="275" r:id="rId12"/>
    <p:sldId id="277" r:id="rId13"/>
    <p:sldId id="276" r:id="rId14"/>
    <p:sldId id="270" r:id="rId15"/>
    <p:sldId id="271" r:id="rId16"/>
    <p:sldId id="272" r:id="rId17"/>
    <p:sldId id="273" r:id="rId18"/>
    <p:sldId id="274" r:id="rId19"/>
    <p:sldId id="278" r:id="rId20"/>
    <p:sldId id="279" r:id="rId21"/>
    <p:sldId id="28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17E9C0-F396-48F7-989C-661FD0339455}">
          <p14:sldIdLst>
            <p14:sldId id="256"/>
            <p14:sldId id="260"/>
            <p14:sldId id="261"/>
            <p14:sldId id="262"/>
            <p14:sldId id="263"/>
            <p14:sldId id="265"/>
            <p14:sldId id="266"/>
            <p14:sldId id="267"/>
            <p14:sldId id="268"/>
            <p14:sldId id="269"/>
            <p14:sldId id="275"/>
            <p14:sldId id="277"/>
            <p14:sldId id="276"/>
            <p14:sldId id="270"/>
            <p14:sldId id="271"/>
            <p14:sldId id="272"/>
            <p14:sldId id="273"/>
            <p14:sldId id="274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16ADD-2D51-4FC9-959F-99DBC6D23319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A6AA5-91A6-4BA4-9471-6CD7EAF1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65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5D05-DC3F-A175-834F-4B31F68FF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53D20-10A9-A2E2-B414-140548362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467B6-32DA-70EE-0D73-FD508D249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9D7E-9A78-46E5-8E66-7FEB325C2F00}" type="datetime1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DA168-A99F-4C79-2C35-4196BE764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B0AA3-9EE2-84C3-5071-7F76523C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33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DA6FF-9008-F580-0825-28120F5E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94C108-3C02-3C93-349D-3B9FFD6F4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6D09C-F2B4-09C0-7270-7BE51525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5ECC6-71D7-46D5-B558-4D511EF507D7}" type="datetime1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823FA-B92E-F8FC-767B-E65C42F7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BBF43-2B2A-2D21-A0AA-C041E4830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0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A11084-DDB7-EF9B-8793-4AE67E8C33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9613A-C09A-9819-D35C-851D4F2E7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DECD-F49F-CC71-49CF-9A3DB826B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6FA6A-2BFD-4F70-9A8D-D8436A4CCDB8}" type="datetime1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70D08-FC31-AB9D-C7F0-14B1E42D3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7AA04-7AB8-AB54-D757-C6328176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9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BE7A9-37A8-376B-4999-423AC7EDB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EE3A5-CA8F-49C3-E908-8FE86F9D1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04B99-3BCA-BE72-E405-14B559A8D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05B6-401B-4A9D-90A0-458FBF20B616}" type="datetime1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FCC19-6CC4-4FAD-EECF-576D2B3BC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5B2A9-C54D-CC88-789C-52373C4D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43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3774-7814-90CE-6FF4-63846C502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E45FD-F745-9E86-A01D-6CFADF623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9F6F7-7EE4-91F2-09FB-78B91318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87D02-B5AD-423B-A376-5DF8AE4ED7B2}" type="datetime1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9B3DB-107F-7B4D-3802-DB183EB08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1FBD4-FF77-C82D-8F14-F0DC853B1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71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DD28C-DF88-1B6E-4B6A-7E654284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48C44-90D0-10A0-386F-5373E0031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46C36-6FC5-BA24-0FF9-E2A1BC644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3CA83-EA73-7321-A1A3-82E085D3A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07DFA-605D-4BED-AEB8-162D2A7476C1}" type="datetime1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F64E0-1BAB-40BB-E17A-8A66C1F70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19715-0B49-5745-ED32-EBBFD2F2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5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E61FA-2B23-E3F6-5AEB-DBC400EC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3A659-B1B4-72ED-5A4B-64E785EB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6CEF4-C6C5-23A5-1A04-45628C8EA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9F309-5163-D00E-095C-DFBC337D18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09A770-C3F2-D3FF-77F1-4BD7BAF094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9E3316-BA52-F284-20A9-4BF321BD1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85272-B3F3-41A3-BF45-951601778F56}" type="datetime1">
              <a:rPr lang="en-US" smtClean="0"/>
              <a:t>5/15/2022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ACE949-6858-DEF4-3D11-9EF528F72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BF8F45-DB2A-15AA-77DD-FB90752A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6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38A1C-0064-4E2B-72C4-EC0A62186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6516A9-D359-8AB6-A73A-C5C560367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7336-38E6-4A02-B56B-5D6DE747DE10}" type="datetime1">
              <a:rPr lang="en-US" smtClean="0"/>
              <a:t>5/15/2022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7D100-4B9B-7762-9CFF-F3F2B3B4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60D992-D103-6AA8-F50C-D28FA333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6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5CF732-8299-35C2-2D6F-C4A65FCB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E6A5B-7B89-414F-A14D-25BE734D2F9A}" type="datetime1">
              <a:rPr lang="en-US" smtClean="0"/>
              <a:t>5/15/2022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E602E-23DD-C682-3282-64D15D2A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4E685-745C-E788-671B-425A7345C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0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CA3D-3B28-9B3D-1491-CF9D6786F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3D07-6DA6-CF4B-44F3-712C782A5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1505D-BF80-A63A-11B4-9E31612F6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3D6DB-DB72-3C25-AB6C-DB6F2F065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72322-031C-4C5C-89BF-87DF8B147A71}" type="datetime1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CA3A1B-77B1-244F-8105-6041E99CD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EF81A-B4C0-7983-F1C0-EE0BA0ACB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71D76-13D4-103F-4011-B30AC7FD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16A83-BB2D-FAF1-9CEB-1A0FB30812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89000-B8BB-58F7-21C6-03DCEA677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ECDB2-05CE-BE6A-B79B-EE23F35C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AA89F-92DB-4A10-BC50-E088E0E2804D}" type="datetime1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DF17F-01F5-D6D0-26CE-D7947C45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9B976-A246-D46E-7F37-A75A3B48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48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B1A814-87D1-A5A1-23FA-1580B7168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96474-29DB-37E9-2AD1-9A0631B04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DC77E-8207-FD80-FEA7-9939F62FC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BE168-DFC0-4F0F-ACFF-5DE8C1966C36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20914-C2BD-6EBD-50FE-2BA9A095A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7FACA-A511-36ED-C160-D67086A21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86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gy.gov/sites/default/files/2016/06/f32/fcto_fuel_cells_comparison_chart_apr2016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8C5BE8-EABE-AD28-E781-785E9B2086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564" r="95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2F8BB-6B62-4677-C56A-6430D3471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Hydrogen/Ammonia Lit Review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47357-9A05-4BA6-CF3F-F27787674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>
            <a:norm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40F0D-F7F8-E6D3-1164-8F8A72BB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88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6372-9FF4-A8FB-FB83-4A04CBB8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-28398"/>
            <a:ext cx="11925299" cy="1325563"/>
          </a:xfrm>
        </p:spPr>
        <p:txBody>
          <a:bodyPr>
            <a:normAutofit/>
          </a:bodyPr>
          <a:lstStyle/>
          <a:p>
            <a:r>
              <a:rPr lang="en-US" sz="4400" dirty="0"/>
              <a:t>3. Carbon Free H</a:t>
            </a:r>
            <a:r>
              <a:rPr lang="en-US" sz="4400" baseline="-25000" dirty="0"/>
              <a:t>2</a:t>
            </a:r>
            <a:r>
              <a:rPr lang="en-US" sz="4400" dirty="0"/>
              <a:t>-NEOM deck from 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25A7F-8F42-165A-946D-F27129EDD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3824" y="1408408"/>
            <a:ext cx="11404534" cy="4351338"/>
          </a:xfrm>
        </p:spPr>
        <p:txBody>
          <a:bodyPr>
            <a:normAutofit/>
          </a:bodyPr>
          <a:lstStyle/>
          <a:p>
            <a:r>
              <a:rPr lang="en-US" dirty="0"/>
              <a:t>Involves three entities-NEOM, ACWA power, and Air Products</a:t>
            </a:r>
          </a:p>
          <a:p>
            <a:pPr lvl="1"/>
            <a:r>
              <a:rPr lang="en-US" dirty="0"/>
              <a:t>Equal ownership at production</a:t>
            </a:r>
          </a:p>
          <a:p>
            <a:pPr lvl="1"/>
            <a:r>
              <a:rPr lang="en-US" dirty="0"/>
              <a:t>AP controls distribution to end customers</a:t>
            </a:r>
          </a:p>
          <a:p>
            <a:r>
              <a:rPr lang="en-US" dirty="0" err="1"/>
              <a:t>Opts</a:t>
            </a:r>
            <a:r>
              <a:rPr lang="en-US" dirty="0"/>
              <a:t> for trucking from NH</a:t>
            </a:r>
            <a:r>
              <a:rPr lang="en-US" baseline="-25000" dirty="0"/>
              <a:t>3</a:t>
            </a:r>
            <a:r>
              <a:rPr lang="en-US" dirty="0"/>
              <a:t> from port to refueling station where it will be cracked-decentralized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9028F-352D-181C-CEE1-B76B70CB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255C20-9F1B-F093-CDDA-1455887A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15" y="3570081"/>
            <a:ext cx="7216765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9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6372-9FF4-A8FB-FB83-4A04CBB8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-28398"/>
            <a:ext cx="119252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4. Ammonia to Green Hydrogen Project-</a:t>
            </a:r>
            <a:r>
              <a:rPr lang="en-US" sz="3600" dirty="0" err="1"/>
              <a:t>Feasiblity</a:t>
            </a:r>
            <a:r>
              <a:rPr lang="en-US" sz="3600" dirty="0"/>
              <a:t> study w/ Siemens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9028F-352D-181C-CEE1-B76B70CB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11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E4730AC-2298-744E-F51C-F8697D8D59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EF5C532-8D8B-B7B9-9A99-70B305026D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09756-C911-6DC7-ECFF-C433BD3E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406561"/>
            <a:ext cx="5943599" cy="5132351"/>
          </a:xfrm>
        </p:spPr>
        <p:txBody>
          <a:bodyPr>
            <a:normAutofit/>
          </a:bodyPr>
          <a:lstStyle/>
          <a:p>
            <a:r>
              <a:rPr lang="en-US" sz="2000" dirty="0"/>
              <a:t>Report looks at cracking technologies and possible pathways for widespread ammonia distribution</a:t>
            </a:r>
          </a:p>
          <a:p>
            <a:pPr lvl="1"/>
            <a:r>
              <a:rPr lang="en-US" sz="2000" dirty="0"/>
              <a:t>Compares centralized vs decentralized cracking options and exploration of catalysts for cracking.</a:t>
            </a:r>
          </a:p>
          <a:p>
            <a:r>
              <a:rPr lang="en-US" sz="2000" dirty="0"/>
              <a:t>Key findings:</a:t>
            </a:r>
          </a:p>
          <a:p>
            <a:pPr lvl="1"/>
            <a:r>
              <a:rPr lang="en-US" sz="2000" dirty="0">
                <a:effectLst/>
              </a:rPr>
              <a:t>Decentralized cracking often more economically attractive than centralized model</a:t>
            </a:r>
          </a:p>
          <a:p>
            <a:pPr lvl="1"/>
            <a:r>
              <a:rPr lang="en-US" sz="2000" dirty="0"/>
              <a:t>Centralized becomes more attractive with lower distribution distances (e.g. ports w/ supply and demand </a:t>
            </a:r>
            <a:r>
              <a:rPr lang="en-US" sz="2000" dirty="0" err="1"/>
              <a:t>colocated</a:t>
            </a:r>
            <a:r>
              <a:rPr lang="en-US" sz="2000" dirty="0"/>
              <a:t>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</a:rPr>
              <a:t>More </a:t>
            </a:r>
            <a:r>
              <a:rPr lang="en-US" sz="2000" dirty="0">
                <a:effectLst/>
                <a:latin typeface="Calibri" panose="020F0502020204030204" pitchFamily="34" charset="0"/>
              </a:rPr>
              <a:t>cost effective to import green hydrogen in form of ammonia and crack in UK than produce green hydrogen in the UK</a:t>
            </a:r>
            <a:endParaRPr lang="en-US" sz="2000" dirty="0"/>
          </a:p>
        </p:txBody>
      </p:sp>
      <p:pic>
        <p:nvPicPr>
          <p:cNvPr id="2050" name="Picture 2" descr="Produce &#10;NH, shipping &amp; storage &#10;E7.86/MWh &#10;NH, cracking &#10;E141.43/MWh &#10;Transport &#10;Ha storage : E27.83/MWh &#10;H, transport : €21.61/MWh &#10;High pressure H, bunde &#10;Use &#10;Firs statjon &#10;1000 td NH, &#10;Ammona &#10;ICOCt,d NH, &#10;Ammc•na cracker &#10;NH, shipping &amp; storage &#10;E7.86/MWh &#10;NH 3 transport &#10;E4.72/MWh &#10;Ammonia tanker &#10;roo &#10;700 oar &#10;300 to 30 bar &#10;Ammona cracker &#10;200 &quot;(Yd H, 700 &#10;NH, cracking : E122.86/MWh &#10;H, storage : E6.18/MWh &#10;200 HI &#10;Industry use &#10;Fling stabon &#10;Industry use &#10;Centralised and decentralised models of ammonia decomposition ">
            <a:extLst>
              <a:ext uri="{FF2B5EF4-FFF2-40B4-BE49-F238E27FC236}">
                <a16:creationId xmlns:a16="http://schemas.microsoft.com/office/drawing/2014/main" id="{F8DEF5F3-698C-CB27-41C9-FD8BB4FDE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976" y="2313992"/>
            <a:ext cx="6281024" cy="374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480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0A43F7-3968-5158-DEA8-A35F98E22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5" y="3188965"/>
            <a:ext cx="6142309" cy="3167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926372-9FF4-A8FB-FB83-4A04CBB8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-28398"/>
            <a:ext cx="119252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4. Ammonia to Green Hydrogen Project-</a:t>
            </a:r>
            <a:r>
              <a:rPr lang="en-US" sz="3600" dirty="0" err="1"/>
              <a:t>Feasiblity</a:t>
            </a:r>
            <a:r>
              <a:rPr lang="en-US" sz="3600" dirty="0"/>
              <a:t> study w/ Siemens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9028F-352D-181C-CEE1-B76B70CB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12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E4730AC-2298-744E-F51C-F8697D8D59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EF5C532-8D8B-B7B9-9A99-70B305026D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09756-C911-6DC7-ECFF-C433BD3E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406561"/>
            <a:ext cx="5943599" cy="5132351"/>
          </a:xfrm>
        </p:spPr>
        <p:txBody>
          <a:bodyPr>
            <a:normAutofit/>
          </a:bodyPr>
          <a:lstStyle/>
          <a:p>
            <a:r>
              <a:rPr lang="en-US" sz="2400" dirty="0"/>
              <a:t>Report outlines break down of the two different cracking tech</a:t>
            </a:r>
          </a:p>
          <a:p>
            <a:r>
              <a:rPr lang="en-US" sz="2400" dirty="0"/>
              <a:t>Also looks at impact of distance on final H</a:t>
            </a:r>
            <a:r>
              <a:rPr lang="en-US" sz="2400" baseline="-25000" dirty="0"/>
              <a:t>2</a:t>
            </a:r>
            <a:r>
              <a:rPr lang="en-US" sz="2400" dirty="0"/>
              <a:t> cost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CE1010-8F27-B0DB-D052-0D627CBE8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7" r="9982"/>
          <a:stretch/>
        </p:blipFill>
        <p:spPr>
          <a:xfrm>
            <a:off x="5859492" y="1157287"/>
            <a:ext cx="6199157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91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B9C972-8C34-E8AA-87FC-E28F5AD12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0" y="839585"/>
            <a:ext cx="8372544" cy="5178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926372-9FF4-A8FB-FB83-4A04CBB8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-28398"/>
            <a:ext cx="119252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4. Ammonia to Green Hydrogen Project-</a:t>
            </a:r>
            <a:r>
              <a:rPr lang="en-US" sz="3600" dirty="0" err="1"/>
              <a:t>Feasiblity</a:t>
            </a:r>
            <a:r>
              <a:rPr lang="en-US" sz="3600" dirty="0"/>
              <a:t> study w/ Siemens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9028F-352D-181C-CEE1-B76B70CB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13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E4730AC-2298-744E-F51C-F8697D8D59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EF5C532-8D8B-B7B9-9A99-70B305026D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09756-C911-6DC7-ECFF-C433BD3E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406561"/>
            <a:ext cx="4973215" cy="5132351"/>
          </a:xfrm>
        </p:spPr>
        <p:txBody>
          <a:bodyPr>
            <a:normAutofit/>
          </a:bodyPr>
          <a:lstStyle/>
          <a:p>
            <a:r>
              <a:rPr lang="en-US" sz="2400" dirty="0"/>
              <a:t>Transportation market can be first block to build on then move to electricity generation and eventually heating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</a:rPr>
              <a:t>Even carbon intensive hydrogen can play a short term role in establishing market for hydrogen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</a:rPr>
              <a:t>Thereby </a:t>
            </a:r>
            <a:r>
              <a:rPr lang="en-US" sz="2000" dirty="0">
                <a:effectLst/>
                <a:latin typeface="Calibri" panose="020F0502020204030204" pitchFamily="34" charset="0"/>
              </a:rPr>
              <a:t>improving the case for subsequent investment in low/zero-carbon hydrogen production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9421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6372-9FF4-A8FB-FB83-4A04CBB8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-28398"/>
            <a:ext cx="11925299" cy="1325563"/>
          </a:xfrm>
        </p:spPr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sz="4400" dirty="0"/>
              <a:t>. LCA of Ammonia Production pathways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25A7F-8F42-165A-946D-F27129EDD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3824" y="1408407"/>
            <a:ext cx="6038849" cy="51323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Five methods and seven ammonia pathways compared in LCA (fossil fuels, biomass gasification, and electrolysis w/ RE)</a:t>
            </a:r>
          </a:p>
          <a:p>
            <a:r>
              <a:rPr lang="en-US" dirty="0"/>
              <a:t>Key findings:</a:t>
            </a:r>
          </a:p>
          <a:p>
            <a:pPr lvl="1"/>
            <a:r>
              <a:rPr lang="en-US" dirty="0"/>
              <a:t>Biomass gasification least environmentally harmful w/ GWP ~0.378 kg per kg NH</a:t>
            </a:r>
            <a:r>
              <a:rPr lang="en-US" baseline="-25000" dirty="0"/>
              <a:t>3</a:t>
            </a:r>
            <a:r>
              <a:rPr lang="en-US" dirty="0"/>
              <a:t> produced</a:t>
            </a:r>
          </a:p>
          <a:p>
            <a:pPr lvl="1"/>
            <a:r>
              <a:rPr lang="en-US" dirty="0"/>
              <a:t>Only one incomplete part of the entire value chain</a:t>
            </a:r>
          </a:p>
          <a:p>
            <a:pPr lvl="1"/>
            <a:r>
              <a:rPr lang="en-US" dirty="0"/>
              <a:t>Solar was often the highest in non GWP categories due to mineral extraction/manufacturing requirements</a:t>
            </a:r>
          </a:p>
          <a:p>
            <a:pPr lvl="2"/>
            <a:r>
              <a:rPr lang="en-US" dirty="0"/>
              <a:t>See next slides for complete comparison across tech/categories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9028F-352D-181C-CEE1-B76B70CB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DCD693-77EC-5C62-0B40-71D315F2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178979"/>
            <a:ext cx="6226080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1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6372-9FF4-A8FB-FB83-4A04CBB8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-28398"/>
            <a:ext cx="11925299" cy="1325563"/>
          </a:xfrm>
        </p:spPr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sz="4400" dirty="0"/>
              <a:t>. LCA boundaries analyzed only production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9028F-352D-181C-CEE1-B76B70CB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15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E4730AC-2298-744E-F51C-F8697D8D59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EF5C532-8D8B-B7B9-9A99-70B305026D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32646C-4666-D9BD-15FA-ACD7A4BF1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96" y="1511636"/>
            <a:ext cx="7604591" cy="413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1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6372-9FF4-A8FB-FB83-4A04CBB8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-28398"/>
            <a:ext cx="119252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5. 5 routes analyzed in LCA (7 total production types includes coal gasification w/ or w/out CCS and same with biomass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9028F-352D-181C-CEE1-B76B70CB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16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E4730AC-2298-744E-F51C-F8697D8D59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EF5C532-8D8B-B7B9-9A99-70B305026D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CD233-DEA6-CD88-B538-6089CD0C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612" y="1363774"/>
            <a:ext cx="7331075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00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6372-9FF4-A8FB-FB83-4A04CBB8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-28398"/>
            <a:ext cx="119252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5. PV 2</a:t>
            </a:r>
            <a:r>
              <a:rPr lang="en-US" sz="3600" baseline="30000" dirty="0"/>
              <a:t>nd</a:t>
            </a:r>
            <a:r>
              <a:rPr lang="en-US" sz="3600" dirty="0"/>
              <a:t> worst when analyzing across other non GWP </a:t>
            </a:r>
            <a:r>
              <a:rPr lang="en-US" sz="3600" dirty="0" err="1"/>
              <a:t>cateogires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9028F-352D-181C-CEE1-B76B70CB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17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E4730AC-2298-744E-F51C-F8697D8D59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EF5C532-8D8B-B7B9-9A99-70B305026D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4538A-C556-35AA-4355-6E56D4B3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52" y="1297165"/>
            <a:ext cx="7734970" cy="51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42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6372-9FF4-A8FB-FB83-4A04CBB8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-28398"/>
            <a:ext cx="119252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6. Feasibility study of implementing Ammonia Economy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9028F-352D-181C-CEE1-B76B70CB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18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E4730AC-2298-744E-F51C-F8697D8D59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EF5C532-8D8B-B7B9-9A99-70B305026D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09756-C911-6DC7-ECFF-C433BD3E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3824" y="1408407"/>
            <a:ext cx="6038849" cy="51323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Feasibility study of an Ammonia Economy, NH</a:t>
            </a:r>
            <a:r>
              <a:rPr lang="en-US" baseline="-25000" dirty="0"/>
              <a:t>3</a:t>
            </a:r>
            <a:r>
              <a:rPr lang="en-US" dirty="0"/>
              <a:t> treated as alternative fuel and energy storage mechanism.</a:t>
            </a:r>
          </a:p>
          <a:p>
            <a:pPr lvl="1"/>
            <a:r>
              <a:rPr lang="en-US" dirty="0"/>
              <a:t>Creates economic model to calculate the cost of ammonia from various energy sources.</a:t>
            </a:r>
          </a:p>
          <a:p>
            <a:r>
              <a:rPr lang="en-US" dirty="0"/>
              <a:t>Looks at components that could make up ammonia and hydrogen economy</a:t>
            </a:r>
          </a:p>
          <a:p>
            <a:pPr lvl="1"/>
            <a:r>
              <a:rPr lang="en-US" dirty="0"/>
              <a:t>From 2008 so numbers quite outdated however efficiencies used/process diagrams can be helpful</a:t>
            </a:r>
          </a:p>
          <a:p>
            <a:pPr lvl="1"/>
            <a:r>
              <a:rPr lang="en-US" dirty="0"/>
              <a:t>In all cases with either storage or transport costs included, ammonia is more economical than hydrogen. </a:t>
            </a:r>
          </a:p>
          <a:p>
            <a:endParaRPr lang="en-US" dirty="0"/>
          </a:p>
        </p:txBody>
      </p:sp>
      <p:pic>
        <p:nvPicPr>
          <p:cNvPr id="1026" name="Picture 2" descr="Methane &#10;Coal &#10;Biomass &#10;Nuclear &#10;Solar Thermal &#10;SolarPV &#10;Wind &#10;OTEC &#10;Electricity &#10;SMR &#10;Gasification &#10;Heat &#10;Thermochemical &#10;02 &#10;Electrolysis &#10;ASU &#10;Haber-Bosch Synloop &#10;Compressor &#10;Compressor &#10;Converter &#10;Cooler &#10;Purge &#10;Electricity &#10;for Synloop &#10;Liquid &#10;Ammonia &#10;H2&amp;N &#10;2 &#10;Figure 6: Diagram Of methods to produce ammonia from an several energy sources ">
            <a:extLst>
              <a:ext uri="{FF2B5EF4-FFF2-40B4-BE49-F238E27FC236}">
                <a16:creationId xmlns:a16="http://schemas.microsoft.com/office/drawing/2014/main" id="{4F534662-413D-A232-5841-504ACFBD7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00" y="1681304"/>
            <a:ext cx="6359249" cy="395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55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6372-9FF4-A8FB-FB83-4A04CBB8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-28398"/>
            <a:ext cx="119252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7. Feasibility study on Supply Chain of CO</a:t>
            </a:r>
            <a:r>
              <a:rPr lang="en-US" sz="3600" baseline="-25000" dirty="0"/>
              <a:t>2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9028F-352D-181C-CEE1-B76B70CB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19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E4730AC-2298-744E-F51C-F8697D8D59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EF5C532-8D8B-B7B9-9A99-70B305026D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09756-C911-6DC7-ECFF-C433BD3E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3824" y="1408407"/>
            <a:ext cx="6038849" cy="513235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00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033F2-6436-D4B7-5992-99256B61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77301"/>
            <a:ext cx="7566969" cy="1059453"/>
          </a:xfrm>
        </p:spPr>
        <p:txBody>
          <a:bodyPr anchor="ctr">
            <a:normAutofit/>
          </a:bodyPr>
          <a:lstStyle/>
          <a:p>
            <a:r>
              <a:rPr lang="en-US" sz="2800" dirty="0"/>
              <a:t>Reviewing papers sent 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18A02-1F55-115D-B751-66C1EB825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1136754"/>
            <a:ext cx="10946758" cy="5005426"/>
          </a:xfrm>
        </p:spPr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Path to Hydrogen Competitiveness-Hydrogen Council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Ammonia as a Renewable Energy Transportation-</a:t>
            </a:r>
            <a:r>
              <a:rPr lang="en-US" sz="2000" dirty="0" err="1"/>
              <a:t>Giddey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Carbon Free Hydrogen-NEOM deck from AP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Ammonia to Green Hydrogen Project- Siemens feasibility study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LCA of Ammonia Production- Singh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Feasibility study of implementing Ammonia Economy-Bartels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Feasibility Study on Supply Chain of CO2-Free Ammonia-Kawakami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Ammonfuel</a:t>
            </a:r>
            <a:r>
              <a:rPr lang="en-US" sz="2000" dirty="0"/>
              <a:t> industrial view report-Laval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Ammonia to Power LCOE-</a:t>
            </a:r>
            <a:r>
              <a:rPr lang="en-US" sz="2000" dirty="0" err="1"/>
              <a:t>Cesaro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Green vs Grey Ammonia Levelized Cost (LCOA) -</a:t>
            </a:r>
            <a:r>
              <a:rPr lang="en-US" sz="2000" dirty="0" err="1"/>
              <a:t>Dii</a:t>
            </a:r>
            <a:r>
              <a:rPr lang="en-US" sz="2000" dirty="0"/>
              <a:t> Desert Energy</a:t>
            </a:r>
          </a:p>
          <a:p>
            <a:endParaRPr lang="en-US" sz="20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45EC1-0992-8922-A76E-7AAD3A63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FE71E98-A417-4ECC-ACEB-C0490C20DB04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80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6372-9FF4-A8FB-FB83-4A04CBB8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-28398"/>
            <a:ext cx="119252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8. </a:t>
            </a:r>
            <a:r>
              <a:rPr lang="en-US" sz="3600" dirty="0" err="1"/>
              <a:t>Ammonfuel</a:t>
            </a:r>
            <a:r>
              <a:rPr lang="en-US" sz="3600" dirty="0"/>
              <a:t> industrial view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9028F-352D-181C-CEE1-B76B70CB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20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E4730AC-2298-744E-F51C-F8697D8D59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EF5C532-8D8B-B7B9-9A99-70B305026D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09756-C911-6DC7-ECFF-C433BD3E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3824" y="1408407"/>
            <a:ext cx="6038849" cy="513235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92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6372-9FF4-A8FB-FB83-4A04CBB8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-28398"/>
            <a:ext cx="119252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9. Ammonia to Power LCOE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9028F-352D-181C-CEE1-B76B70CB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21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E4730AC-2298-744E-F51C-F8697D8D59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EF5C532-8D8B-B7B9-9A99-70B305026D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09756-C911-6DC7-ECFF-C433BD3E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3824" y="1408407"/>
            <a:ext cx="6038849" cy="513235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65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6372-9FF4-A8FB-FB83-4A04CBB8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-28398"/>
            <a:ext cx="119252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10. Green vs Grey LCOA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9028F-352D-181C-CEE1-B76B70CB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22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E4730AC-2298-744E-F51C-F8697D8D59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EF5C532-8D8B-B7B9-9A99-70B305026D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09756-C911-6DC7-ECFF-C433BD3E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1" y="1260582"/>
            <a:ext cx="6038849" cy="513235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99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6372-9FF4-A8FB-FB83-4A04CBB85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1. Path to Hydrogen Competitiveness-Hydrogen Council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25A7F-8F42-165A-946D-F27129EDD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72278"/>
            <a:ext cx="707666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Report looks at cost competitiveness for 40 hydrogen technologies used in 35 applications</a:t>
            </a:r>
          </a:p>
          <a:p>
            <a:r>
              <a:rPr lang="en-US" dirty="0"/>
              <a:t>Mentions shipping liquid hydrogen-ammonia is seen as better option</a:t>
            </a:r>
          </a:p>
          <a:p>
            <a:r>
              <a:rPr lang="en-US" dirty="0"/>
              <a:t>Key findings:</a:t>
            </a:r>
          </a:p>
          <a:p>
            <a:pPr lvl="1"/>
            <a:r>
              <a:rPr lang="en-US" dirty="0"/>
              <a:t>Scaling up manufacturing is main cost reductions-production and distribution of hydrogen and the manufacturing of system components</a:t>
            </a:r>
          </a:p>
          <a:p>
            <a:pPr lvl="1"/>
            <a:r>
              <a:rPr lang="en-US" dirty="0"/>
              <a:t>Goes into good detailed sections on various different technologies</a:t>
            </a:r>
          </a:p>
          <a:p>
            <a:pPr lvl="1"/>
            <a:r>
              <a:rPr lang="en-US" dirty="0"/>
              <a:t>See next slide for which sectors to target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9028F-352D-181C-CEE1-B76B70CB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Exhibit 4 | Overview of hydrogen applications &#10;Transportation &#10;C02 global emissions &#10;7) &#10;100% 37 Gt &#10;Heat and power &#10;for buildings &#10;Heat and power &#10;for industry &#10;Industry &#10;In addition, hydrogen can also be used in, e.g. &#10;Mobility: Container ships, tankers, tractors, container ships, motorbikes, tractors, off-road &#10;applications, fuel cell airplanes. &#10;Other: Auxiliary power units, large scale CHP for industry, mining equipment, metals &#10;processing (non-DRI steel), etc.. ">
            <a:extLst>
              <a:ext uri="{FF2B5EF4-FFF2-40B4-BE49-F238E27FC236}">
                <a16:creationId xmlns:a16="http://schemas.microsoft.com/office/drawing/2014/main" id="{09AEC39C-0993-66B8-2C35-63667D47E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422" y="1426335"/>
            <a:ext cx="4735770" cy="443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888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6372-9FF4-A8FB-FB83-4A04CBB85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Heavy duty mobility is priority target and aligns with NEOM goals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9028F-352D-181C-CEE1-B76B70CB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Exhibit 5 | Competitiveness of hydrogen applications versus low-carbon and &#10;conventional alternatives &#10;Fertiliserl efineryl &#10;Depending on the availability of CCS &#10;Forklifts &#10;Mediu duty truck &#10;Hydrogen &#10;is most &#10;competitive &#10;low-carbon &#10;solution &#10;Hydrogen &#10;is less &#10;competitive &#10;low-carbon &#10;solution &#10;Backup &#10;generator &#10;lending &#10;Methanol' &#10;of hydrogen &#10;Combin e &#10;cycle &#10;Boil &#10;turbine High grad &#10;with &#10;heating &#10;existing &#10;Regional &#10;train &#10;SUV &#10;Taxi fleet &#10;Large &#10;passenger &#10;vehicle &#10;networ &#10;lexible &#10;load &#10;hydrogen &#10;turbine &#10;Synfuel &#10;Remot for Compact &#10;gene &#10;aviation &#10;urban car &#10;for sma Combine &#10;id-slze &#10;short &#10;range &#10;vehicle &#10;Mid &#10;rade &#10;heating &#10;id-size &#10;Small &#10;long &#10;regional &#10;range &#10;ferry vehicle &#10;Ropax &#10;id grade &#10;heating &#10;duty truc &#10;Long- &#10;distance &#10;urban bu &#10;Van for &#10;urban &#10;delivery &#10;Long- &#10;distance &#10;coach &#10;Short- &#10;distance &#10;urban bus &#10;building cycle High &#10;Boile &#10;turbi grade &#10;with new &#10;heatin &#10;network &#10;Hydrogen is less competitive &#10;compared to conventional options &#10;Steel &#10;Hydrogen is more competitive &#10;compared to conventional options ">
            <a:extLst>
              <a:ext uri="{FF2B5EF4-FFF2-40B4-BE49-F238E27FC236}">
                <a16:creationId xmlns:a16="http://schemas.microsoft.com/office/drawing/2014/main" id="{83DE3D0C-5577-25ED-64E4-08BD343C7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888" y="1847849"/>
            <a:ext cx="7018723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9DA64-ADBB-C6B8-221F-4C43AF424082}"/>
              </a:ext>
            </a:extLst>
          </p:cNvPr>
          <p:cNvSpPr txBox="1"/>
          <p:nvPr/>
        </p:nvSpPr>
        <p:spPr>
          <a:xfrm>
            <a:off x="9670790" y="5954266"/>
            <a:ext cx="25212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</a:t>
            </a:r>
            <a:r>
              <a:rPr lang="en-US" sz="1600" dirty="0" err="1"/>
              <a:t>RoPax</a:t>
            </a:r>
            <a:r>
              <a:rPr lang="en-US" sz="1600" dirty="0"/>
              <a:t>-large ferries for vehicles and people</a:t>
            </a:r>
          </a:p>
          <a:p>
            <a:r>
              <a:rPr lang="en-US" sz="1600" dirty="0"/>
              <a:t>*CHP-combined heat and power</a:t>
            </a:r>
          </a:p>
        </p:txBody>
      </p:sp>
    </p:spTree>
    <p:extLst>
      <p:ext uri="{BB962C8B-B14F-4D97-AF65-F5344CB8AC3E}">
        <p14:creationId xmlns:p14="http://schemas.microsoft.com/office/powerpoint/2010/main" val="3863537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6372-9FF4-A8FB-FB83-4A04CBB85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Price Ranges for breaking into different market sectors with mobility around $2-3/kg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9028F-352D-181C-CEE1-B76B70CB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5</a:t>
            </a:fld>
            <a:endParaRPr lang="en-US"/>
          </a:p>
        </p:txBody>
      </p:sp>
      <p:pic>
        <p:nvPicPr>
          <p:cNvPr id="3074" name="Picture 2" descr="Breakeven hydrogen costs at which hydrogen application becomes competitive against &#10;low-carbon alternative in a given segment &#10;USD/kg &#10;Hydrogen distribution costs &#10;Heat and power for industry Industry feedstock &#10;Heat and power for buildings Transportation2 &#10;11 &#10;10 &#10;9 &#10;8 &#10;7 &#10;6 &#10;5 &#10;4 &#10;3 &#10;2 &#10;Hydrogen is the only alternative for industry &#10;feedstock for existing applications &#10;Hydrogen is a competitive low-carbon option &#10;for space heating where it is competing with &#10;heat pumps, e.g., Europe or the US &#10;Commercial mobility &#10;applications become &#10;viable around $3/kg &#10;Trucks &#10;On average, passenger &#10;vehicles become viable &#10;around $2/kg &#10;Hydrogen-based steel production &#10;in China breaks even at low-carbon &#10;hydrogen costs of $1.9/kg &#10;10 &#10;20 &#10;30 &#10;40 &#10;50 &#10;Cars &#10;60 &#10;70 &#10;80 &#10;90 &#10;100 110 &#10;120 &#10;2030 energy demand ">
            <a:extLst>
              <a:ext uri="{FF2B5EF4-FFF2-40B4-BE49-F238E27FC236}">
                <a16:creationId xmlns:a16="http://schemas.microsoft.com/office/drawing/2014/main" id="{69512681-0F3D-1DA6-29FD-85B8B543A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64" y="1860900"/>
            <a:ext cx="7281862" cy="463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725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6372-9FF4-A8FB-FB83-4A04CBB8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-28575"/>
            <a:ext cx="7553325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Cascading effects for H</a:t>
            </a:r>
            <a:r>
              <a:rPr lang="en-US" sz="3200" baseline="-25000" dirty="0"/>
              <a:t>2</a:t>
            </a:r>
            <a:r>
              <a:rPr lang="en-US" sz="3200" dirty="0"/>
              <a:t> deployment-system integration perspective 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9028F-352D-181C-CEE1-B76B70CB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A9A23-C844-11EC-52A2-0E28D8F4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376" y="1022781"/>
            <a:ext cx="7233249" cy="5808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939C2D-FE0F-D7D2-E2BB-41A45DD6C23D}"/>
              </a:ext>
            </a:extLst>
          </p:cNvPr>
          <p:cNvSpPr txBox="1"/>
          <p:nvPr/>
        </p:nvSpPr>
        <p:spPr>
          <a:xfrm>
            <a:off x="9670790" y="6246524"/>
            <a:ext cx="2594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*DRI-direct reduced iron</a:t>
            </a:r>
          </a:p>
          <a:p>
            <a:r>
              <a:rPr lang="en-US" sz="1600" dirty="0"/>
              <a:t>*ATR-Autothermal reforming</a:t>
            </a:r>
          </a:p>
        </p:txBody>
      </p:sp>
    </p:spTree>
    <p:extLst>
      <p:ext uri="{BB962C8B-B14F-4D97-AF65-F5344CB8AC3E}">
        <p14:creationId xmlns:p14="http://schemas.microsoft.com/office/powerpoint/2010/main" val="324189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6C7701-46A0-9A07-F652-B4C68666D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63" r="7665" b="8876"/>
          <a:stretch/>
        </p:blipFill>
        <p:spPr>
          <a:xfrm>
            <a:off x="-123824" y="3769435"/>
            <a:ext cx="6792440" cy="3238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926372-9FF4-A8FB-FB83-4A04CBB8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-28398"/>
            <a:ext cx="11925299" cy="1325563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sz="4400" dirty="0"/>
              <a:t>. Ammonia as a Renewable Energy Transportation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25A7F-8F42-165A-946D-F27129EDD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3824" y="1408408"/>
            <a:ext cx="6381750" cy="4351338"/>
          </a:xfrm>
        </p:spPr>
        <p:txBody>
          <a:bodyPr>
            <a:normAutofit/>
          </a:bodyPr>
          <a:lstStyle/>
          <a:p>
            <a:r>
              <a:rPr lang="en-US" dirty="0"/>
              <a:t>Lit Review on ammonia production/use and estimates round-trip efficiencies</a:t>
            </a:r>
          </a:p>
          <a:p>
            <a:r>
              <a:rPr lang="en-US" dirty="0"/>
              <a:t>See next slide for which sectors to target</a:t>
            </a:r>
          </a:p>
          <a:p>
            <a:r>
              <a:rPr lang="en-US" dirty="0"/>
              <a:t>Provides nice introduction to ammonia production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9028F-352D-181C-CEE1-B76B70CB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32499-BA89-4B0B-1FEB-4AF6CEDA9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32"/>
          <a:stretch/>
        </p:blipFill>
        <p:spPr>
          <a:xfrm>
            <a:off x="6668616" y="1681541"/>
            <a:ext cx="5322449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85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9028F-352D-181C-CEE1-B76B70CB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30F03-C7A3-95D8-483D-C41BAD2FE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681" y="514351"/>
            <a:ext cx="7374964" cy="55266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351BD5-4A8C-99FE-0C4D-FDE189DF3507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(large ferries for vehicles and people)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B47ED5-D6F0-3096-3733-6B2FDFFA2FB4}"/>
              </a:ext>
            </a:extLst>
          </p:cNvPr>
          <p:cNvSpPr txBox="1"/>
          <p:nvPr/>
        </p:nvSpPr>
        <p:spPr>
          <a:xfrm>
            <a:off x="9670790" y="5644257"/>
            <a:ext cx="25212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*PEMFC-polymer electrolyte membrane fuel cell</a:t>
            </a:r>
          </a:p>
          <a:p>
            <a:r>
              <a:rPr lang="en-US" sz="1600" dirty="0"/>
              <a:t>*SOFC-solid oxide fuel cell</a:t>
            </a:r>
          </a:p>
          <a:p>
            <a:r>
              <a:rPr lang="en-US" sz="1600" dirty="0"/>
              <a:t>*comparison of </a:t>
            </a:r>
            <a:r>
              <a:rPr lang="en-US" sz="1600" dirty="0">
                <a:hlinkClick r:id="rId3"/>
              </a:rPr>
              <a:t>fuel cells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1717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6372-9FF4-A8FB-FB83-4A04CBB8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-28398"/>
            <a:ext cx="11925299" cy="1325563"/>
          </a:xfrm>
        </p:spPr>
        <p:txBody>
          <a:bodyPr>
            <a:normAutofit/>
          </a:bodyPr>
          <a:lstStyle/>
          <a:p>
            <a:r>
              <a:rPr lang="en-US" sz="4400" dirty="0"/>
              <a:t>3. Carbon Free H</a:t>
            </a:r>
            <a:r>
              <a:rPr lang="en-US" sz="4400" baseline="-25000" dirty="0"/>
              <a:t>2</a:t>
            </a:r>
            <a:r>
              <a:rPr lang="en-US" sz="4400" dirty="0"/>
              <a:t>-NEOM deck from 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25A7F-8F42-165A-946D-F27129EDD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3825" y="1408408"/>
            <a:ext cx="12315825" cy="4351338"/>
          </a:xfrm>
        </p:spPr>
        <p:txBody>
          <a:bodyPr>
            <a:normAutofit/>
          </a:bodyPr>
          <a:lstStyle/>
          <a:p>
            <a:r>
              <a:rPr lang="en-US" dirty="0"/>
              <a:t>Announces plans for NEOM H</a:t>
            </a:r>
            <a:r>
              <a:rPr lang="en-US" baseline="-25000" dirty="0"/>
              <a:t>2</a:t>
            </a:r>
            <a:r>
              <a:rPr lang="en-US" dirty="0"/>
              <a:t> and NH</a:t>
            </a:r>
            <a:r>
              <a:rPr lang="en-US" baseline="-25000" dirty="0"/>
              <a:t>3</a:t>
            </a:r>
            <a:r>
              <a:rPr lang="en-US" dirty="0"/>
              <a:t> plant development</a:t>
            </a:r>
          </a:p>
          <a:p>
            <a:r>
              <a:rPr lang="en-US" dirty="0"/>
              <a:t>Key Details</a:t>
            </a:r>
          </a:p>
          <a:p>
            <a:pPr lvl="1"/>
            <a:r>
              <a:rPr lang="en-US" dirty="0"/>
              <a:t>Expected to remove ~700,000 cars worth of CO</a:t>
            </a:r>
            <a:r>
              <a:rPr lang="en-US" baseline="-25000" dirty="0"/>
              <a:t>2</a:t>
            </a:r>
            <a:r>
              <a:rPr lang="en-US" dirty="0"/>
              <a:t>-</a:t>
            </a:r>
            <a:r>
              <a:rPr lang="en-US" b="1" dirty="0"/>
              <a:t>curious to see how number was calculated</a:t>
            </a:r>
          </a:p>
          <a:p>
            <a:pPr lvl="1"/>
            <a:r>
              <a:rPr lang="en-US" dirty="0"/>
              <a:t>Plant will be targeting the transportation sector (specifically busses and trucks)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9028F-352D-181C-CEE1-B76B70CB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0E7002-E9DE-93D4-8094-4C0E50173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902" y="3212650"/>
            <a:ext cx="7407282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</TotalTime>
  <Words>782</Words>
  <Application>Microsoft Office PowerPoint</Application>
  <PresentationFormat>Widescreen</PresentationFormat>
  <Paragraphs>100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Hydrogen/Ammonia Lit Review Part 1</vt:lpstr>
      <vt:lpstr>Reviewing papers sent over</vt:lpstr>
      <vt:lpstr>1. Path to Hydrogen Competitiveness-Hydrogen Council</vt:lpstr>
      <vt:lpstr>Heavy duty mobility is priority target and aligns with NEOM goals</vt:lpstr>
      <vt:lpstr>Price Ranges for breaking into different market sectors with mobility around $2-3/kg</vt:lpstr>
      <vt:lpstr>Cascading effects for H2 deployment-system integration perspective needed</vt:lpstr>
      <vt:lpstr>2. Ammonia as a Renewable Energy Transportation</vt:lpstr>
      <vt:lpstr>PowerPoint Presentation</vt:lpstr>
      <vt:lpstr>3. Carbon Free H2-NEOM deck from AP</vt:lpstr>
      <vt:lpstr>3. Carbon Free H2-NEOM deck from AP</vt:lpstr>
      <vt:lpstr>4. Ammonia to Green Hydrogen Project-Feasiblity study w/ Siemens</vt:lpstr>
      <vt:lpstr>4. Ammonia to Green Hydrogen Project-Feasiblity study w/ Siemens</vt:lpstr>
      <vt:lpstr>4. Ammonia to Green Hydrogen Project-Feasiblity study w/ Siemens</vt:lpstr>
      <vt:lpstr>5. LCA of Ammonia Production pathways</vt:lpstr>
      <vt:lpstr>5. LCA boundaries analyzed only production</vt:lpstr>
      <vt:lpstr>5. 5 routes analyzed in LCA (7 total production types includes coal gasification w/ or w/out CCS and same with biomass</vt:lpstr>
      <vt:lpstr>5. PV 2nd worst when analyzing across other non GWP cateogires</vt:lpstr>
      <vt:lpstr>6. Feasibility study of implementing Ammonia Economy</vt:lpstr>
      <vt:lpstr>7. Feasibility study on Supply Chain of CO2</vt:lpstr>
      <vt:lpstr>8. Ammonfuel industrial view report</vt:lpstr>
      <vt:lpstr>9. Ammonia to Power LCOE Study</vt:lpstr>
      <vt:lpstr>10. Green vs Grey LCOA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Hydrogen/Ammonia Lit Review Part 1</dc:title>
  <dc:creator>Julian Florez</dc:creator>
  <cp:lastModifiedBy>Julian Florez</cp:lastModifiedBy>
  <cp:revision>3</cp:revision>
  <dcterms:created xsi:type="dcterms:W3CDTF">2022-05-14T09:14:35Z</dcterms:created>
  <dcterms:modified xsi:type="dcterms:W3CDTF">2022-05-15T08:44:45Z</dcterms:modified>
</cp:coreProperties>
</file>